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7" r:id="rId2"/>
    <p:sldId id="293" r:id="rId3"/>
    <p:sldId id="292" r:id="rId4"/>
    <p:sldId id="268" r:id="rId5"/>
    <p:sldId id="269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87" r:id="rId15"/>
    <p:sldId id="288" r:id="rId16"/>
    <p:sldId id="289" r:id="rId17"/>
    <p:sldId id="291" r:id="rId18"/>
    <p:sldId id="290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93"/>
            <p14:sldId id="292"/>
            <p14:sldId id="268"/>
            <p14:sldId id="269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88"/>
            <p14:sldId id="289"/>
            <p14:sldId id="291"/>
            <p14:sldId id="290"/>
            <p14:sldId id="274"/>
          </p14:sldIdLst>
        </p14:section>
        <p14:section name="Untitled Section" id="{35542D88-5274-4946-AED5-A136C690C6D3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148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2022-04-02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2022-04-02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April 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April 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April 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April 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April 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April 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April 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April 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April 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April 2,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408" y="750518"/>
            <a:ext cx="3563270" cy="3269605"/>
          </a:xfrm>
        </p:spPr>
        <p:txBody>
          <a:bodyPr/>
          <a:lstStyle/>
          <a:p>
            <a:pPr algn="ctr"/>
            <a:r>
              <a:rPr lang="en-CA" dirty="0"/>
              <a:t>CIND 820</a:t>
            </a:r>
            <a:br>
              <a:rPr lang="en-CA" dirty="0"/>
            </a:br>
            <a:r>
              <a:rPr lang="en-CA" sz="2800" dirty="0"/>
              <a:t>Final Project</a:t>
            </a:r>
            <a:br>
              <a:rPr lang="en-CA" dirty="0"/>
            </a:br>
            <a:r>
              <a:rPr lang="en-CA" sz="2400" dirty="0"/>
              <a:t>Ryan Boyd</a:t>
            </a:r>
            <a:br>
              <a:rPr lang="en-CA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303" y="3321597"/>
            <a:ext cx="3683479" cy="1207272"/>
          </a:xfrm>
        </p:spPr>
        <p:txBody>
          <a:bodyPr/>
          <a:lstStyle/>
          <a:p>
            <a:pPr algn="ctr"/>
            <a:r>
              <a:rPr lang="en-CA" dirty="0"/>
              <a:t>LiDAR Point Cloud Object 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K-Means: Height and Intensity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190401"/>
            <a:ext cx="2722690" cy="13887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69CA2-C3D9-4E47-9FD4-018CF215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23" y="4973215"/>
            <a:ext cx="3305636" cy="77163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0140B08-1BD2-4A88-AFE0-5087AAEF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313" y="804040"/>
            <a:ext cx="5710687" cy="55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26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399" y="252831"/>
            <a:ext cx="8444818" cy="1069848"/>
          </a:xfrm>
        </p:spPr>
        <p:txBody>
          <a:bodyPr/>
          <a:lstStyle/>
          <a:p>
            <a:r>
              <a:rPr lang="en-CA" dirty="0"/>
              <a:t>DBSCAN: Spatial Clustering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8399" y="1253668"/>
            <a:ext cx="3073308" cy="3111297"/>
          </a:xfrm>
        </p:spPr>
        <p:txBody>
          <a:bodyPr/>
          <a:lstStyle/>
          <a:p>
            <a:r>
              <a:rPr lang="en-CA" dirty="0"/>
              <a:t>‘eps’</a:t>
            </a:r>
          </a:p>
          <a:p>
            <a:pPr lvl="2"/>
            <a:r>
              <a:rPr lang="en-CA" dirty="0"/>
              <a:t>Minimum distance between points</a:t>
            </a:r>
          </a:p>
          <a:p>
            <a:r>
              <a:rPr lang="en-CA" dirty="0" err="1"/>
              <a:t>min_points</a:t>
            </a:r>
            <a:endParaRPr lang="en-CA" dirty="0"/>
          </a:p>
          <a:p>
            <a:pPr lvl="2"/>
            <a:r>
              <a:rPr lang="en-CA" dirty="0"/>
              <a:t>Points required to make a cluster</a:t>
            </a:r>
          </a:p>
          <a:p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06EAC-3DB7-42A4-B19F-D99758C2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24" y="4992030"/>
            <a:ext cx="3315163" cy="771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C6CCBB-D233-44D7-B8E5-769A55AC6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719" y="787755"/>
            <a:ext cx="5397489" cy="537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9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Small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1239271"/>
            <a:ext cx="3381080" cy="4212639"/>
          </a:xfrm>
        </p:spPr>
        <p:txBody>
          <a:bodyPr/>
          <a:lstStyle/>
          <a:p>
            <a:r>
              <a:rPr lang="en-CA" dirty="0"/>
              <a:t>Less than 500 points</a:t>
            </a:r>
          </a:p>
          <a:p>
            <a:r>
              <a:rPr lang="en-CA" dirty="0"/>
              <a:t>489 features</a:t>
            </a:r>
          </a:p>
          <a:p>
            <a:r>
              <a:rPr lang="en-CA" dirty="0"/>
              <a:t>Trees</a:t>
            </a:r>
          </a:p>
          <a:p>
            <a:r>
              <a:rPr lang="en-CA" dirty="0"/>
              <a:t>Balconies</a:t>
            </a:r>
          </a:p>
          <a:p>
            <a:r>
              <a:rPr lang="en-CA" dirty="0"/>
              <a:t>Window panes</a:t>
            </a:r>
          </a:p>
          <a:p>
            <a:r>
              <a:rPr lang="en-CA" dirty="0"/>
              <a:t>Rooftop features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A04AE0-E382-4CB7-9C1D-2115331BB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09" y="656620"/>
            <a:ext cx="5581291" cy="55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00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Medium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3614" y="1462263"/>
            <a:ext cx="3033241" cy="4278702"/>
          </a:xfrm>
        </p:spPr>
        <p:txBody>
          <a:bodyPr/>
          <a:lstStyle/>
          <a:p>
            <a:r>
              <a:rPr lang="en-CA" dirty="0"/>
              <a:t>Between 500 and 2500 points</a:t>
            </a:r>
          </a:p>
          <a:p>
            <a:r>
              <a:rPr lang="en-US" dirty="0"/>
              <a:t>48 features</a:t>
            </a:r>
          </a:p>
          <a:p>
            <a:r>
              <a:rPr lang="en-US" dirty="0"/>
              <a:t>Large tree canopies (likely lower height)</a:t>
            </a:r>
          </a:p>
          <a:p>
            <a:r>
              <a:rPr lang="en-US" dirty="0"/>
              <a:t>Balconies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E44B428-E9F4-4FB6-B658-30A47FC15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83" y="656567"/>
            <a:ext cx="5589917" cy="555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814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Large Clusters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1665" y="1222018"/>
            <a:ext cx="3381080" cy="4212639"/>
          </a:xfrm>
        </p:spPr>
        <p:txBody>
          <a:bodyPr/>
          <a:lstStyle/>
          <a:p>
            <a:r>
              <a:rPr lang="en-CA" dirty="0"/>
              <a:t>Over 2500 points</a:t>
            </a:r>
          </a:p>
          <a:p>
            <a:r>
              <a:rPr lang="en-US" dirty="0"/>
              <a:t>29 features</a:t>
            </a:r>
          </a:p>
          <a:p>
            <a:r>
              <a:rPr lang="en-US" dirty="0"/>
              <a:t>Building footprints</a:t>
            </a:r>
          </a:p>
          <a:p>
            <a:r>
              <a:rPr lang="en-US" dirty="0"/>
              <a:t>Large canopies</a:t>
            </a:r>
          </a:p>
          <a:p>
            <a:r>
              <a:rPr lang="en-US" dirty="0"/>
              <a:t>Large Buildings</a:t>
            </a:r>
          </a:p>
          <a:p>
            <a:r>
              <a:rPr lang="en-US" dirty="0"/>
              <a:t>Raised roadway</a:t>
            </a:r>
          </a:p>
          <a:p>
            <a:r>
              <a:rPr lang="en-US" dirty="0"/>
              <a:t>Raised Railway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D8D2CE5-4CD0-4EAE-BE27-5EA7BFBA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187" y="650035"/>
            <a:ext cx="5597813" cy="555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449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D6000C96-C7BD-4846-B8E7-9EE9FED0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71" y="154359"/>
            <a:ext cx="5978105" cy="600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1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B9C9485E-AB8D-4343-A55F-D143E02D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714" y="210242"/>
            <a:ext cx="6004398" cy="583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4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 descr="A picture containing fabric&#10;&#10;Description automatically generated">
            <a:extLst>
              <a:ext uri="{FF2B5EF4-FFF2-40B4-BE49-F238E27FC236}">
                <a16:creationId xmlns:a16="http://schemas.microsoft.com/office/drawing/2014/main" id="{1528EAE2-4E6A-4308-9B1D-9C66BC828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58" y="148944"/>
            <a:ext cx="6509610" cy="59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D521186-0051-496B-86B3-04CB014F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46" y="236459"/>
            <a:ext cx="6983634" cy="587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3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5279-C75E-4EFD-B948-DA9FCE42C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Introduction: </a:t>
            </a:r>
            <a:br>
              <a:rPr lang="en-CA" dirty="0"/>
            </a:br>
            <a:r>
              <a:rPr lang="en-CA" dirty="0"/>
              <a:t>Project Goal and Research Question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DBADB-8C3D-4A35-A81F-677BA3509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29808-64C1-40E0-89F6-BAC24ED716D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C5991-C7D2-4C4A-A210-42524E8C3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751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CA" dirty="0"/>
              <a:t>Thank you.</a:t>
            </a:r>
            <a:br>
              <a:rPr lang="en-CA" dirty="0"/>
            </a:br>
            <a:br>
              <a:rPr lang="en-CA" dirty="0"/>
            </a:br>
            <a:r>
              <a:rPr lang="en-CA" dirty="0"/>
              <a:t>Questions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048-68E6-4C21-855B-1CD1F1C4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D0A06-A96E-47AC-80A7-4F10045B2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2" y="1022229"/>
            <a:ext cx="7854130" cy="4592186"/>
          </a:xfrm>
        </p:spPr>
        <p:txBody>
          <a:bodyPr>
            <a:normAutofit lnSpcReduction="10000"/>
          </a:bodyPr>
          <a:lstStyle/>
          <a:p>
            <a:r>
              <a:rPr lang="en-CA" dirty="0"/>
              <a:t>Python</a:t>
            </a:r>
          </a:p>
          <a:p>
            <a:pPr lvl="1"/>
            <a:r>
              <a:rPr lang="en-CA" dirty="0" err="1"/>
              <a:t>Jupyter</a:t>
            </a:r>
            <a:r>
              <a:rPr lang="en-CA" dirty="0"/>
              <a:t> notebooks</a:t>
            </a:r>
          </a:p>
          <a:p>
            <a:pPr lvl="1"/>
            <a:r>
              <a:rPr lang="en-CA" dirty="0"/>
              <a:t>Pandas</a:t>
            </a:r>
          </a:p>
          <a:p>
            <a:pPr lvl="1"/>
            <a:r>
              <a:rPr lang="en-CA" dirty="0"/>
              <a:t>Sci-kit learn</a:t>
            </a:r>
          </a:p>
          <a:p>
            <a:pPr lvl="1"/>
            <a:r>
              <a:rPr lang="en-CA" dirty="0" err="1"/>
              <a:t>Laspy</a:t>
            </a:r>
            <a:endParaRPr lang="en-CA" dirty="0"/>
          </a:p>
          <a:p>
            <a:pPr lvl="1"/>
            <a:r>
              <a:rPr lang="en-CA" dirty="0"/>
              <a:t>Matplotlib</a:t>
            </a:r>
          </a:p>
          <a:p>
            <a:pPr lvl="1"/>
            <a:r>
              <a:rPr lang="en-CA" dirty="0"/>
              <a:t>Python Image Library (PIL/pillow)</a:t>
            </a:r>
          </a:p>
          <a:p>
            <a:pPr lvl="1"/>
            <a:endParaRPr lang="en-CA" dirty="0"/>
          </a:p>
          <a:p>
            <a:r>
              <a:rPr lang="en-US" dirty="0"/>
              <a:t>QGIS</a:t>
            </a:r>
          </a:p>
          <a:p>
            <a:pPr lvl="1"/>
            <a:r>
              <a:rPr lang="en-US" dirty="0"/>
              <a:t>Clipping DEM, Imagery</a:t>
            </a:r>
          </a:p>
          <a:p>
            <a:pPr lvl="1"/>
            <a:r>
              <a:rPr lang="en-US" dirty="0"/>
              <a:t>3D Visualization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A7A9-0E2B-4C7A-9D2B-41680AE035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5976E-05A3-4C38-A7C0-8923ADC14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05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LiDAR LAS Data Point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078" y="1281561"/>
            <a:ext cx="3574043" cy="4212639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798,900 total points</a:t>
            </a:r>
          </a:p>
          <a:p>
            <a:r>
              <a:rPr lang="en-CA" dirty="0"/>
              <a:t>70,247 classified ground</a:t>
            </a:r>
          </a:p>
          <a:p>
            <a:r>
              <a:rPr lang="en-CA" dirty="0"/>
              <a:t>728,653 unclassified</a:t>
            </a:r>
          </a:p>
          <a:p>
            <a:endParaRPr lang="en-CA" dirty="0"/>
          </a:p>
          <a:p>
            <a:r>
              <a:rPr lang="en-CA" dirty="0"/>
              <a:t>Attributes:</a:t>
            </a:r>
          </a:p>
          <a:p>
            <a:pPr lvl="1"/>
            <a:r>
              <a:rPr lang="en-CA" dirty="0"/>
              <a:t>X</a:t>
            </a:r>
          </a:p>
          <a:p>
            <a:pPr lvl="1"/>
            <a:r>
              <a:rPr lang="en-CA" dirty="0"/>
              <a:t>Y</a:t>
            </a:r>
          </a:p>
          <a:p>
            <a:pPr lvl="1"/>
            <a:r>
              <a:rPr lang="en-CA" dirty="0"/>
              <a:t>Z</a:t>
            </a:r>
          </a:p>
          <a:p>
            <a:pPr lvl="1"/>
            <a:r>
              <a:rPr lang="en-CA" dirty="0"/>
              <a:t>Intensity</a:t>
            </a:r>
          </a:p>
          <a:p>
            <a:pPr lvl="1"/>
            <a:r>
              <a:rPr lang="en-CA" dirty="0"/>
              <a:t>Classification</a:t>
            </a:r>
          </a:p>
          <a:p>
            <a:pPr lvl="1"/>
            <a:r>
              <a:rPr lang="en-CA" dirty="0"/>
              <a:t>Return Number</a:t>
            </a:r>
          </a:p>
          <a:p>
            <a:pPr lvl="1"/>
            <a:r>
              <a:rPr lang="en-CA" dirty="0"/>
              <a:t>Return Count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9C4DC50-AE02-4049-8553-31578179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610" y="1281561"/>
            <a:ext cx="4701287" cy="45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Descriptive Statistics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91778" y="3558396"/>
            <a:ext cx="3381080" cy="225582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427C06-DA8C-4AAD-87E2-439DB7C20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62" y="851155"/>
            <a:ext cx="6801799" cy="2343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4940A0-9BCC-4AE8-A03D-A2A1B143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890" y="3766225"/>
            <a:ext cx="2124371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8" y="943917"/>
            <a:ext cx="6138751" cy="4715811"/>
          </a:xfrm>
        </p:spPr>
        <p:txBody>
          <a:bodyPr>
            <a:normAutofit/>
          </a:bodyPr>
          <a:lstStyle/>
          <a:p>
            <a:r>
              <a:rPr lang="en-CA" dirty="0"/>
              <a:t>Outliers removed – Intensity: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Data normalized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Height relative to ground extracted</a:t>
            </a:r>
          </a:p>
          <a:p>
            <a:r>
              <a:rPr lang="en-CA" dirty="0"/>
              <a:t>R,G,B values from imagery extracted</a:t>
            </a:r>
          </a:p>
          <a:p>
            <a:endParaRPr lang="en-CA" dirty="0"/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30B11-25D8-4ACD-91A5-E1810407E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32" y="3365889"/>
            <a:ext cx="5553075" cy="66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9F6FF1B3-EB3B-412F-BDDB-F040328B4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709" y="5183598"/>
            <a:ext cx="59436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58174-A287-4D9F-8A4E-1CD9D782D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829" y="6087929"/>
            <a:ext cx="23717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E6841FCF-27D0-44BB-8A17-E31C1E2CA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432" y="1493715"/>
            <a:ext cx="1875635" cy="116706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5271F4F-8677-4536-9A42-79C7814CE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793" y="1524773"/>
            <a:ext cx="1800443" cy="113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AFF175-258E-453D-8C53-091D147B1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0147" y="1062643"/>
            <a:ext cx="3390239" cy="157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6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Models/Algorithms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472184"/>
            <a:ext cx="5940342" cy="4212639"/>
          </a:xfrm>
        </p:spPr>
        <p:txBody>
          <a:bodyPr/>
          <a:lstStyle/>
          <a:p>
            <a:r>
              <a:rPr lang="en-CA" dirty="0"/>
              <a:t>Random Forest Decision Tree</a:t>
            </a:r>
          </a:p>
          <a:p>
            <a:pPr lvl="2"/>
            <a:r>
              <a:rPr lang="en-CA" dirty="0"/>
              <a:t>Uses to classify ground</a:t>
            </a:r>
          </a:p>
          <a:p>
            <a:pPr lvl="2"/>
            <a:endParaRPr lang="en-CA" dirty="0"/>
          </a:p>
          <a:p>
            <a:r>
              <a:rPr lang="en-CA" dirty="0"/>
              <a:t>K-means clustering</a:t>
            </a:r>
          </a:p>
          <a:p>
            <a:pPr lvl="2"/>
            <a:r>
              <a:rPr lang="en-CA" dirty="0"/>
              <a:t>Used to classify by height and intensity</a:t>
            </a:r>
          </a:p>
          <a:p>
            <a:pPr lvl="2"/>
            <a:endParaRPr lang="en-CA" dirty="0"/>
          </a:p>
          <a:p>
            <a:r>
              <a:rPr lang="en-CA" dirty="0"/>
              <a:t>DBSCAN spatial clustering</a:t>
            </a:r>
          </a:p>
          <a:p>
            <a:pPr lvl="2"/>
            <a:r>
              <a:rPr lang="en-CA" dirty="0"/>
              <a:t>Classifies by spatial-horizontal(X,Y) distance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7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Performance Measures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6" y="1472184"/>
            <a:ext cx="8312608" cy="4212639"/>
          </a:xfrm>
        </p:spPr>
        <p:txBody>
          <a:bodyPr/>
          <a:lstStyle/>
          <a:p>
            <a:r>
              <a:rPr lang="en-CA" dirty="0" err="1"/>
              <a:t>Calinski-Harabsz</a:t>
            </a:r>
            <a:r>
              <a:rPr lang="en-CA" dirty="0"/>
              <a:t> Score</a:t>
            </a:r>
          </a:p>
          <a:p>
            <a:pPr lvl="2"/>
            <a:r>
              <a:rPr lang="en-CA" dirty="0"/>
              <a:t>aka Variance Ratio Criterion</a:t>
            </a:r>
          </a:p>
          <a:p>
            <a:pPr lvl="2"/>
            <a:r>
              <a:rPr lang="en-CA" dirty="0"/>
              <a:t>Ratio of distance of points within clusters to distance of cluster centres</a:t>
            </a:r>
          </a:p>
          <a:p>
            <a:pPr lvl="2"/>
            <a:endParaRPr lang="en-CA" dirty="0"/>
          </a:p>
          <a:p>
            <a:pPr lvl="2"/>
            <a:endParaRPr lang="en-CA" dirty="0"/>
          </a:p>
          <a:p>
            <a:r>
              <a:rPr lang="en-CA" dirty="0"/>
              <a:t>Silhouette Score</a:t>
            </a:r>
          </a:p>
          <a:p>
            <a:pPr lvl="2"/>
            <a:r>
              <a:rPr lang="en-CA" dirty="0"/>
              <a:t>Measure of cluster overlap</a:t>
            </a:r>
          </a:p>
          <a:p>
            <a:pPr lvl="2"/>
            <a:r>
              <a:rPr lang="en-CA" dirty="0"/>
              <a:t>Between -1 and 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47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Random Forest: Ground class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472184"/>
            <a:ext cx="3381080" cy="42126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42F113-9032-465D-998B-A8FEAEC8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374" y="847076"/>
            <a:ext cx="3229962" cy="312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385DADE-8483-41BE-9D35-540D6F36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986" y="2972568"/>
            <a:ext cx="3293400" cy="31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1C41C-C4BE-49C6-91A4-123C664A6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309" y="927339"/>
            <a:ext cx="1457528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71701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322</Words>
  <Application>Microsoft Office PowerPoint</Application>
  <PresentationFormat>On-screen Show (4:3)</PresentationFormat>
  <Paragraphs>128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 New Roman</vt:lpstr>
      <vt:lpstr>RyersonUniversity_MasterTemplate v1</vt:lpstr>
      <vt:lpstr>CIND 820 Final Project Ryan Boyd </vt:lpstr>
      <vt:lpstr>Introduction:  Project Goal and Research Question</vt:lpstr>
      <vt:lpstr>Tools</vt:lpstr>
      <vt:lpstr>LiDAR LAS Data Point Cloud</vt:lpstr>
      <vt:lpstr>Descriptive Statistics</vt:lpstr>
      <vt:lpstr>Preprocessing</vt:lpstr>
      <vt:lpstr>Models/Algorithms</vt:lpstr>
      <vt:lpstr>Performance Measures</vt:lpstr>
      <vt:lpstr>Random Forest: Ground class</vt:lpstr>
      <vt:lpstr>K-Means: Height and Intensity</vt:lpstr>
      <vt:lpstr>DBSCAN: Spatial Clustering</vt:lpstr>
      <vt:lpstr>Small Clusters</vt:lpstr>
      <vt:lpstr>Medium Clusters</vt:lpstr>
      <vt:lpstr>Large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  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2022-04-03T04:39:50Z</dcterms:modified>
</cp:coreProperties>
</file>